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3" r:id="rId1"/>
  </p:sldMasterIdLst>
  <p:notesMasterIdLst>
    <p:notesMasterId r:id="rId17"/>
  </p:notesMasterIdLst>
  <p:sldIdLst>
    <p:sldId id="373" r:id="rId2"/>
    <p:sldId id="399" r:id="rId3"/>
    <p:sldId id="402" r:id="rId4"/>
    <p:sldId id="375" r:id="rId5"/>
    <p:sldId id="385" r:id="rId6"/>
    <p:sldId id="397" r:id="rId7"/>
    <p:sldId id="404" r:id="rId8"/>
    <p:sldId id="405" r:id="rId9"/>
    <p:sldId id="401" r:id="rId10"/>
    <p:sldId id="400" r:id="rId11"/>
    <p:sldId id="406" r:id="rId12"/>
    <p:sldId id="403" r:id="rId13"/>
    <p:sldId id="378" r:id="rId14"/>
    <p:sldId id="376" r:id="rId15"/>
    <p:sldId id="37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0EA8"/>
    <a:srgbClr val="990000"/>
    <a:srgbClr val="006600"/>
    <a:srgbClr val="2DA2BF"/>
    <a:srgbClr val="A50021"/>
    <a:srgbClr val="DA1F28"/>
    <a:srgbClr val="FFFFFF"/>
    <a:srgbClr val="3F3F3F"/>
    <a:srgbClr val="323232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80" autoAdjust="0"/>
  </p:normalViewPr>
  <p:slideViewPr>
    <p:cSldViewPr>
      <p:cViewPr varScale="1">
        <p:scale>
          <a:sx n="109" d="100"/>
          <a:sy n="109" d="100"/>
        </p:scale>
        <p:origin x="126" y="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923347-1090-47C0-A541-A3D91508DFA1}" type="doc">
      <dgm:prSet loTypeId="urn:microsoft.com/office/officeart/2005/8/layout/vProcess5" loCatId="process" qsTypeId="urn:microsoft.com/office/officeart/2005/8/quickstyle/simple2" qsCatId="simple" csTypeId="urn:microsoft.com/office/officeart/2005/8/colors/accent2_1" csCatId="accent2" phldr="1"/>
      <dgm:spPr/>
    </dgm:pt>
    <dgm:pt modelId="{E4AAE6CA-0921-463E-BB80-19432E8D50DB}">
      <dgm:prSet phldrT="[Текст]" custT="1"/>
      <dgm:spPr/>
      <dgm:t>
        <a:bodyPr/>
        <a:lstStyle/>
        <a:p>
          <a:pPr algn="ctr"/>
          <a:r>
            <a:rPr lang="uk-UA" sz="2800" b="1" dirty="0">
              <a:latin typeface="Times New Roman" pitchFamily="18" charset="0"/>
              <a:cs typeface="Times New Roman" pitchFamily="18" charset="0"/>
            </a:rPr>
            <a:t>Накопичення</a:t>
          </a:r>
          <a:r>
            <a:rPr lang="uk-UA" sz="2800" b="1" baseline="0" dirty="0">
              <a:latin typeface="Times New Roman" pitchFamily="18" charset="0"/>
              <a:cs typeface="Times New Roman" pitchFamily="18" charset="0"/>
            </a:rPr>
            <a:t> знання про події, явища, процеси, їхні давні та сучасні інтерпретації</a:t>
          </a:r>
        </a:p>
      </dgm:t>
    </dgm:pt>
    <dgm:pt modelId="{5498F44C-9DD1-4981-A051-7AE4EB7C5EF2}" type="parTrans" cxnId="{50051B04-DEF5-43FF-938C-1E611F545F5A}">
      <dgm:prSet/>
      <dgm:spPr/>
      <dgm:t>
        <a:bodyPr/>
        <a:lstStyle/>
        <a:p>
          <a:endParaRPr lang="uk-UA"/>
        </a:p>
      </dgm:t>
    </dgm:pt>
    <dgm:pt modelId="{C43DD2EB-9EDF-451C-A8BD-9B75AC2F155E}" type="sibTrans" cxnId="{50051B04-DEF5-43FF-938C-1E611F545F5A}">
      <dgm:prSet/>
      <dgm:spPr>
        <a:solidFill>
          <a:srgbClr val="A50021">
            <a:alpha val="90000"/>
          </a:srgbClr>
        </a:solidFill>
        <a:ln>
          <a:solidFill>
            <a:srgbClr val="A50021">
              <a:alpha val="90000"/>
            </a:srgbClr>
          </a:solidFill>
        </a:ln>
      </dgm:spPr>
      <dgm:t>
        <a:bodyPr/>
        <a:lstStyle/>
        <a:p>
          <a:endParaRPr lang="uk-UA"/>
        </a:p>
      </dgm:t>
    </dgm:pt>
    <dgm:pt modelId="{976B3034-56DB-410E-B007-0D294FFB06CD}">
      <dgm:prSet custT="1"/>
      <dgm:spPr/>
      <dgm:t>
        <a:bodyPr/>
        <a:lstStyle/>
        <a:p>
          <a:pPr algn="ctr"/>
          <a:r>
            <a:rPr lang="uk-UA" sz="2800" b="1" dirty="0">
              <a:latin typeface="Times New Roman" pitchFamily="18" charset="0"/>
              <a:cs typeface="Times New Roman" pitchFamily="18" charset="0"/>
            </a:rPr>
            <a:t>Оволодіння</a:t>
          </a:r>
          <a:r>
            <a:rPr lang="uk-UA" sz="2800" b="1" baseline="0" dirty="0">
              <a:latin typeface="Times New Roman" pitchFamily="18" charset="0"/>
              <a:cs typeface="Times New Roman" pitchFamily="18" charset="0"/>
            </a:rPr>
            <a:t> способами розумових дій ( </a:t>
          </a:r>
          <a:r>
            <a:rPr lang="uk-UA" sz="2800" b="1" i="1" baseline="0" dirty="0">
              <a:latin typeface="Times New Roman" pitchFamily="18" charset="0"/>
              <a:cs typeface="Times New Roman" pitchFamily="18" charset="0"/>
            </a:rPr>
            <a:t>осмислення минулого, осягнення сучасного, прогнозування майбутнього</a:t>
          </a:r>
          <a:r>
            <a:rPr lang="uk-UA" sz="2800" b="1" baseline="0" dirty="0">
              <a:latin typeface="Times New Roman" pitchFamily="18" charset="0"/>
              <a:cs typeface="Times New Roman" pitchFamily="18" charset="0"/>
            </a:rPr>
            <a:t>)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3521D473-D40A-40C6-9538-9887558B3C26}" type="parTrans" cxnId="{46456547-9704-45E8-B18D-30E700CD951A}">
      <dgm:prSet/>
      <dgm:spPr/>
      <dgm:t>
        <a:bodyPr/>
        <a:lstStyle/>
        <a:p>
          <a:endParaRPr lang="uk-UA"/>
        </a:p>
      </dgm:t>
    </dgm:pt>
    <dgm:pt modelId="{234A3B6A-2262-4B7C-AB9E-F601802455DE}" type="sibTrans" cxnId="{46456547-9704-45E8-B18D-30E700CD951A}">
      <dgm:prSet/>
      <dgm:spPr>
        <a:solidFill>
          <a:srgbClr val="A50021">
            <a:alpha val="90000"/>
          </a:srgbClr>
        </a:solidFill>
        <a:ln>
          <a:solidFill>
            <a:srgbClr val="A50021">
              <a:alpha val="90000"/>
            </a:srgbClr>
          </a:solidFill>
        </a:ln>
      </dgm:spPr>
      <dgm:t>
        <a:bodyPr/>
        <a:lstStyle/>
        <a:p>
          <a:endParaRPr lang="uk-UA"/>
        </a:p>
      </dgm:t>
    </dgm:pt>
    <dgm:pt modelId="{EA9FD2D0-BFF3-4951-8122-D7EB20ACABB5}">
      <dgm:prSet custT="1"/>
      <dgm:spPr/>
      <dgm:t>
        <a:bodyPr/>
        <a:lstStyle/>
        <a:p>
          <a:pPr algn="ctr"/>
          <a:r>
            <a:rPr lang="uk-UA" sz="2800" b="1" dirty="0">
              <a:latin typeface="Times New Roman" pitchFamily="18" charset="0"/>
              <a:cs typeface="Times New Roman" pitchFamily="18" charset="0"/>
            </a:rPr>
            <a:t>Усвідомлення</a:t>
          </a:r>
          <a:r>
            <a:rPr lang="uk-UA" sz="2800" b="1" baseline="0" dirty="0">
              <a:latin typeface="Times New Roman" pitchFamily="18" charset="0"/>
              <a:cs typeface="Times New Roman" pitchFamily="18" charset="0"/>
            </a:rPr>
            <a:t> важливості демократії</a:t>
          </a:r>
          <a:endParaRPr lang="uk-UA" sz="2800" b="1" dirty="0">
            <a:latin typeface="Times New Roman" pitchFamily="18" charset="0"/>
            <a:cs typeface="Times New Roman" pitchFamily="18" charset="0"/>
          </a:endParaRPr>
        </a:p>
      </dgm:t>
    </dgm:pt>
    <dgm:pt modelId="{8F670BE6-7C20-4972-9A7F-600D91FD74B0}" type="parTrans" cxnId="{F40AF4B5-7F61-4959-8ECC-CF837B78058E}">
      <dgm:prSet/>
      <dgm:spPr/>
      <dgm:t>
        <a:bodyPr/>
        <a:lstStyle/>
        <a:p>
          <a:endParaRPr lang="uk-UA"/>
        </a:p>
      </dgm:t>
    </dgm:pt>
    <dgm:pt modelId="{072EC334-3C08-4482-BDE0-445DB57663BA}" type="sibTrans" cxnId="{F40AF4B5-7F61-4959-8ECC-CF837B78058E}">
      <dgm:prSet/>
      <dgm:spPr>
        <a:solidFill>
          <a:srgbClr val="A50021">
            <a:alpha val="90000"/>
          </a:srgbClr>
        </a:solidFill>
      </dgm:spPr>
      <dgm:t>
        <a:bodyPr/>
        <a:lstStyle/>
        <a:p>
          <a:endParaRPr lang="uk-UA">
            <a:solidFill>
              <a:srgbClr val="A50021"/>
            </a:solidFill>
          </a:endParaRPr>
        </a:p>
      </dgm:t>
    </dgm:pt>
    <dgm:pt modelId="{B22F161C-8344-4A97-8FF1-106142F79C6B}" type="pres">
      <dgm:prSet presAssocID="{95923347-1090-47C0-A541-A3D91508DFA1}" presName="outerComposite" presStyleCnt="0">
        <dgm:presLayoutVars>
          <dgm:chMax val="5"/>
          <dgm:dir/>
          <dgm:resizeHandles val="exact"/>
        </dgm:presLayoutVars>
      </dgm:prSet>
      <dgm:spPr/>
    </dgm:pt>
    <dgm:pt modelId="{7DEADE88-E8B7-4E30-A635-3F49A58FE60F}" type="pres">
      <dgm:prSet presAssocID="{95923347-1090-47C0-A541-A3D91508DFA1}" presName="dummyMaxCanvas" presStyleCnt="0">
        <dgm:presLayoutVars/>
      </dgm:prSet>
      <dgm:spPr/>
    </dgm:pt>
    <dgm:pt modelId="{44F69B96-B878-4C2B-AF63-8FBE6568E2F3}" type="pres">
      <dgm:prSet presAssocID="{95923347-1090-47C0-A541-A3D91508DFA1}" presName="ThreeNodes_1" presStyleLbl="node1" presStyleIdx="0" presStyleCnt="3" custScaleX="116728">
        <dgm:presLayoutVars>
          <dgm:bulletEnabled val="1"/>
        </dgm:presLayoutVars>
      </dgm:prSet>
      <dgm:spPr/>
    </dgm:pt>
    <dgm:pt modelId="{C84EF2A4-A3D5-4ECB-8833-FC10B62227E5}" type="pres">
      <dgm:prSet presAssocID="{95923347-1090-47C0-A541-A3D91508DFA1}" presName="ThreeNodes_2" presStyleLbl="node1" presStyleIdx="1" presStyleCnt="3" custScaleX="101944" custScaleY="120253">
        <dgm:presLayoutVars>
          <dgm:bulletEnabled val="1"/>
        </dgm:presLayoutVars>
      </dgm:prSet>
      <dgm:spPr/>
    </dgm:pt>
    <dgm:pt modelId="{B8248B1F-1BD1-4362-9D1A-A12A5A7C05F1}" type="pres">
      <dgm:prSet presAssocID="{95923347-1090-47C0-A541-A3D91508DFA1}" presName="ThreeNodes_3" presStyleLbl="node1" presStyleIdx="2" presStyleCnt="3" custScaleX="88958" custScaleY="90853">
        <dgm:presLayoutVars>
          <dgm:bulletEnabled val="1"/>
        </dgm:presLayoutVars>
      </dgm:prSet>
      <dgm:spPr/>
    </dgm:pt>
    <dgm:pt modelId="{B90CD3B9-C271-4071-9384-D9C0A21F044C}" type="pres">
      <dgm:prSet presAssocID="{95923347-1090-47C0-A541-A3D91508DFA1}" presName="ThreeConn_1-2" presStyleLbl="fgAccFollowNode1" presStyleIdx="0" presStyleCnt="2">
        <dgm:presLayoutVars>
          <dgm:bulletEnabled val="1"/>
        </dgm:presLayoutVars>
      </dgm:prSet>
      <dgm:spPr/>
    </dgm:pt>
    <dgm:pt modelId="{D0119358-41CF-4809-97BC-2E5AACF5410E}" type="pres">
      <dgm:prSet presAssocID="{95923347-1090-47C0-A541-A3D91508DFA1}" presName="ThreeConn_2-3" presStyleLbl="fgAccFollowNode1" presStyleIdx="1" presStyleCnt="2" custLinFactNeighborX="8577" custLinFactNeighborY="35329">
        <dgm:presLayoutVars>
          <dgm:bulletEnabled val="1"/>
        </dgm:presLayoutVars>
      </dgm:prSet>
      <dgm:spPr/>
    </dgm:pt>
    <dgm:pt modelId="{66B24759-1F67-453A-ABC6-F98613C31B61}" type="pres">
      <dgm:prSet presAssocID="{95923347-1090-47C0-A541-A3D91508DFA1}" presName="ThreeNodes_1_text" presStyleLbl="node1" presStyleIdx="2" presStyleCnt="3">
        <dgm:presLayoutVars>
          <dgm:bulletEnabled val="1"/>
        </dgm:presLayoutVars>
      </dgm:prSet>
      <dgm:spPr/>
    </dgm:pt>
    <dgm:pt modelId="{DB29435F-0732-4302-A6FF-E34566626B97}" type="pres">
      <dgm:prSet presAssocID="{95923347-1090-47C0-A541-A3D91508DFA1}" presName="ThreeNodes_2_text" presStyleLbl="node1" presStyleIdx="2" presStyleCnt="3">
        <dgm:presLayoutVars>
          <dgm:bulletEnabled val="1"/>
        </dgm:presLayoutVars>
      </dgm:prSet>
      <dgm:spPr/>
    </dgm:pt>
    <dgm:pt modelId="{E239549A-AA6C-42FD-AB7E-682E23847E1C}" type="pres">
      <dgm:prSet presAssocID="{95923347-1090-47C0-A541-A3D91508DFA1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0051B04-DEF5-43FF-938C-1E611F545F5A}" srcId="{95923347-1090-47C0-A541-A3D91508DFA1}" destId="{E4AAE6CA-0921-463E-BB80-19432E8D50DB}" srcOrd="0" destOrd="0" parTransId="{5498F44C-9DD1-4981-A051-7AE4EB7C5EF2}" sibTransId="{C43DD2EB-9EDF-451C-A8BD-9B75AC2F155E}"/>
    <dgm:cxn modelId="{9120F440-620C-4F91-9263-73083C28A000}" type="presOf" srcId="{976B3034-56DB-410E-B007-0D294FFB06CD}" destId="{C84EF2A4-A3D5-4ECB-8833-FC10B62227E5}" srcOrd="0" destOrd="0" presId="urn:microsoft.com/office/officeart/2005/8/layout/vProcess5"/>
    <dgm:cxn modelId="{8F9EFC5D-63F3-4DE7-BA24-B66E1DAA77D9}" type="presOf" srcId="{E4AAE6CA-0921-463E-BB80-19432E8D50DB}" destId="{66B24759-1F67-453A-ABC6-F98613C31B61}" srcOrd="1" destOrd="0" presId="urn:microsoft.com/office/officeart/2005/8/layout/vProcess5"/>
    <dgm:cxn modelId="{022E4660-72D9-4AF6-ADB4-DB928E035A60}" type="presOf" srcId="{234A3B6A-2262-4B7C-AB9E-F601802455DE}" destId="{D0119358-41CF-4809-97BC-2E5AACF5410E}" srcOrd="0" destOrd="0" presId="urn:microsoft.com/office/officeart/2005/8/layout/vProcess5"/>
    <dgm:cxn modelId="{46456547-9704-45E8-B18D-30E700CD951A}" srcId="{95923347-1090-47C0-A541-A3D91508DFA1}" destId="{976B3034-56DB-410E-B007-0D294FFB06CD}" srcOrd="1" destOrd="0" parTransId="{3521D473-D40A-40C6-9538-9887558B3C26}" sibTransId="{234A3B6A-2262-4B7C-AB9E-F601802455DE}"/>
    <dgm:cxn modelId="{F1468251-38A6-46B7-AF6D-A8BE4F6C6849}" type="presOf" srcId="{E4AAE6CA-0921-463E-BB80-19432E8D50DB}" destId="{44F69B96-B878-4C2B-AF63-8FBE6568E2F3}" srcOrd="0" destOrd="0" presId="urn:microsoft.com/office/officeart/2005/8/layout/vProcess5"/>
    <dgm:cxn modelId="{CA042E72-A64D-4421-A312-08CD2DCEB439}" type="presOf" srcId="{EA9FD2D0-BFF3-4951-8122-D7EB20ACABB5}" destId="{B8248B1F-1BD1-4362-9D1A-A12A5A7C05F1}" srcOrd="0" destOrd="0" presId="urn:microsoft.com/office/officeart/2005/8/layout/vProcess5"/>
    <dgm:cxn modelId="{C88B988E-0861-4CB9-A666-9C53FD5C6366}" type="presOf" srcId="{C43DD2EB-9EDF-451C-A8BD-9B75AC2F155E}" destId="{B90CD3B9-C271-4071-9384-D9C0A21F044C}" srcOrd="0" destOrd="0" presId="urn:microsoft.com/office/officeart/2005/8/layout/vProcess5"/>
    <dgm:cxn modelId="{F40AF4B5-7F61-4959-8ECC-CF837B78058E}" srcId="{95923347-1090-47C0-A541-A3D91508DFA1}" destId="{EA9FD2D0-BFF3-4951-8122-D7EB20ACABB5}" srcOrd="2" destOrd="0" parTransId="{8F670BE6-7C20-4972-9A7F-600D91FD74B0}" sibTransId="{072EC334-3C08-4482-BDE0-445DB57663BA}"/>
    <dgm:cxn modelId="{4F5F4FF7-EB5E-4FC5-97EC-DF7E89B07604}" type="presOf" srcId="{976B3034-56DB-410E-B007-0D294FFB06CD}" destId="{DB29435F-0732-4302-A6FF-E34566626B97}" srcOrd="1" destOrd="0" presId="urn:microsoft.com/office/officeart/2005/8/layout/vProcess5"/>
    <dgm:cxn modelId="{9ACF4DF9-8676-4BB7-9A7B-83EB37DA05D1}" type="presOf" srcId="{EA9FD2D0-BFF3-4951-8122-D7EB20ACABB5}" destId="{E239549A-AA6C-42FD-AB7E-682E23847E1C}" srcOrd="1" destOrd="0" presId="urn:microsoft.com/office/officeart/2005/8/layout/vProcess5"/>
    <dgm:cxn modelId="{50F965FB-69E2-4841-9600-DA4E7F750B81}" type="presOf" srcId="{95923347-1090-47C0-A541-A3D91508DFA1}" destId="{B22F161C-8344-4A97-8FF1-106142F79C6B}" srcOrd="0" destOrd="0" presId="urn:microsoft.com/office/officeart/2005/8/layout/vProcess5"/>
    <dgm:cxn modelId="{6DF66DA4-C5B5-46DD-8C92-62DC36E38093}" type="presParOf" srcId="{B22F161C-8344-4A97-8FF1-106142F79C6B}" destId="{7DEADE88-E8B7-4E30-A635-3F49A58FE60F}" srcOrd="0" destOrd="0" presId="urn:microsoft.com/office/officeart/2005/8/layout/vProcess5"/>
    <dgm:cxn modelId="{EC5DAA76-54CC-4E1E-9BA1-56C2C83BEA6B}" type="presParOf" srcId="{B22F161C-8344-4A97-8FF1-106142F79C6B}" destId="{44F69B96-B878-4C2B-AF63-8FBE6568E2F3}" srcOrd="1" destOrd="0" presId="urn:microsoft.com/office/officeart/2005/8/layout/vProcess5"/>
    <dgm:cxn modelId="{73D7F5C3-0968-4479-85FA-2395841E5528}" type="presParOf" srcId="{B22F161C-8344-4A97-8FF1-106142F79C6B}" destId="{C84EF2A4-A3D5-4ECB-8833-FC10B62227E5}" srcOrd="2" destOrd="0" presId="urn:microsoft.com/office/officeart/2005/8/layout/vProcess5"/>
    <dgm:cxn modelId="{D3A12D18-954F-40D5-BDEC-EDAAB0113EE6}" type="presParOf" srcId="{B22F161C-8344-4A97-8FF1-106142F79C6B}" destId="{B8248B1F-1BD1-4362-9D1A-A12A5A7C05F1}" srcOrd="3" destOrd="0" presId="urn:microsoft.com/office/officeart/2005/8/layout/vProcess5"/>
    <dgm:cxn modelId="{6B94CE25-4A48-41DF-8364-DAFF089D2CEF}" type="presParOf" srcId="{B22F161C-8344-4A97-8FF1-106142F79C6B}" destId="{B90CD3B9-C271-4071-9384-D9C0A21F044C}" srcOrd="4" destOrd="0" presId="urn:microsoft.com/office/officeart/2005/8/layout/vProcess5"/>
    <dgm:cxn modelId="{E2439CF4-A339-463A-A4C1-18E75BB4EF7F}" type="presParOf" srcId="{B22F161C-8344-4A97-8FF1-106142F79C6B}" destId="{D0119358-41CF-4809-97BC-2E5AACF5410E}" srcOrd="5" destOrd="0" presId="urn:microsoft.com/office/officeart/2005/8/layout/vProcess5"/>
    <dgm:cxn modelId="{43B7073C-5D60-4291-A795-06A800CB1C67}" type="presParOf" srcId="{B22F161C-8344-4A97-8FF1-106142F79C6B}" destId="{66B24759-1F67-453A-ABC6-F98613C31B61}" srcOrd="6" destOrd="0" presId="urn:microsoft.com/office/officeart/2005/8/layout/vProcess5"/>
    <dgm:cxn modelId="{7468A207-7B5C-4ED7-B893-43FC0DF5A1A9}" type="presParOf" srcId="{B22F161C-8344-4A97-8FF1-106142F79C6B}" destId="{DB29435F-0732-4302-A6FF-E34566626B97}" srcOrd="7" destOrd="0" presId="urn:microsoft.com/office/officeart/2005/8/layout/vProcess5"/>
    <dgm:cxn modelId="{E00E3FA5-07DF-4F4D-B76F-B1A735CDDEF5}" type="presParOf" srcId="{B22F161C-8344-4A97-8FF1-106142F79C6B}" destId="{E239549A-AA6C-42FD-AB7E-682E23847E1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69B96-B878-4C2B-AF63-8FBE6568E2F3}">
      <dsp:nvSpPr>
        <dsp:cNvPr id="0" name=""/>
        <dsp:cNvSpPr/>
      </dsp:nvSpPr>
      <dsp:spPr>
        <a:xfrm>
          <a:off x="-288026" y="0"/>
          <a:ext cx="8039405" cy="14216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latin typeface="Times New Roman" pitchFamily="18" charset="0"/>
              <a:cs typeface="Times New Roman" pitchFamily="18" charset="0"/>
            </a:rPr>
            <a:t>Накопичення</a:t>
          </a:r>
          <a:r>
            <a:rPr lang="uk-UA" sz="2800" b="1" kern="1200" baseline="0" dirty="0">
              <a:latin typeface="Times New Roman" pitchFamily="18" charset="0"/>
              <a:cs typeface="Times New Roman" pitchFamily="18" charset="0"/>
            </a:rPr>
            <a:t> знання про події, явища, процеси, їхні давні та сучасні інтерпретації</a:t>
          </a:r>
        </a:p>
      </dsp:txBody>
      <dsp:txXfrm>
        <a:off x="-246386" y="41640"/>
        <a:ext cx="6262604" cy="1338402"/>
      </dsp:txXfrm>
    </dsp:sp>
    <dsp:sp modelId="{C84EF2A4-A3D5-4ECB-8833-FC10B62227E5}">
      <dsp:nvSpPr>
        <dsp:cNvPr id="0" name=""/>
        <dsp:cNvSpPr/>
      </dsp:nvSpPr>
      <dsp:spPr>
        <a:xfrm>
          <a:off x="828785" y="1514663"/>
          <a:ext cx="7021187" cy="17096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latin typeface="Times New Roman" pitchFamily="18" charset="0"/>
              <a:cs typeface="Times New Roman" pitchFamily="18" charset="0"/>
            </a:rPr>
            <a:t>Оволодіння</a:t>
          </a:r>
          <a:r>
            <a:rPr lang="uk-UA" sz="2800" b="1" kern="1200" baseline="0" dirty="0">
              <a:latin typeface="Times New Roman" pitchFamily="18" charset="0"/>
              <a:cs typeface="Times New Roman" pitchFamily="18" charset="0"/>
            </a:rPr>
            <a:t> способами розумових дій ( </a:t>
          </a:r>
          <a:r>
            <a:rPr lang="uk-UA" sz="2800" b="1" i="1" kern="1200" baseline="0" dirty="0">
              <a:latin typeface="Times New Roman" pitchFamily="18" charset="0"/>
              <a:cs typeface="Times New Roman" pitchFamily="18" charset="0"/>
            </a:rPr>
            <a:t>осмислення минулого, осягнення сучасного, прогнозування майбутнього</a:t>
          </a:r>
          <a:r>
            <a:rPr lang="uk-UA" sz="2800" b="1" kern="1200" baseline="0" dirty="0">
              <a:latin typeface="Times New Roman" pitchFamily="18" charset="0"/>
              <a:cs typeface="Times New Roman" pitchFamily="18" charset="0"/>
            </a:rPr>
            <a:t>)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78858" y="1564736"/>
        <a:ext cx="5359466" cy="1609469"/>
      </dsp:txXfrm>
    </dsp:sp>
    <dsp:sp modelId="{B8248B1F-1BD1-4362-9D1A-A12A5A7C05F1}">
      <dsp:nvSpPr>
        <dsp:cNvPr id="0" name=""/>
        <dsp:cNvSpPr/>
      </dsp:nvSpPr>
      <dsp:spPr>
        <a:xfrm>
          <a:off x="1883680" y="3382280"/>
          <a:ext cx="6126802" cy="12916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latin typeface="Times New Roman" pitchFamily="18" charset="0"/>
              <a:cs typeface="Times New Roman" pitchFamily="18" charset="0"/>
            </a:rPr>
            <a:t>Усвідомлення</a:t>
          </a:r>
          <a:r>
            <a:rPr lang="uk-UA" sz="2800" b="1" kern="1200" baseline="0" dirty="0">
              <a:latin typeface="Times New Roman" pitchFamily="18" charset="0"/>
              <a:cs typeface="Times New Roman" pitchFamily="18" charset="0"/>
            </a:rPr>
            <a:t> важливості демократії</a:t>
          </a:r>
          <a:endParaRPr lang="uk-UA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21511" y="3420111"/>
        <a:ext cx="4688485" cy="1215979"/>
      </dsp:txXfrm>
    </dsp:sp>
    <dsp:sp modelId="{B90CD3B9-C271-4071-9384-D9C0A21F044C}">
      <dsp:nvSpPr>
        <dsp:cNvPr id="0" name=""/>
        <dsp:cNvSpPr/>
      </dsp:nvSpPr>
      <dsp:spPr>
        <a:xfrm>
          <a:off x="6251231" y="1078109"/>
          <a:ext cx="924093" cy="924093"/>
        </a:xfrm>
        <a:prstGeom prst="downArrow">
          <a:avLst>
            <a:gd name="adj1" fmla="val 55000"/>
            <a:gd name="adj2" fmla="val 45000"/>
          </a:avLst>
        </a:prstGeom>
        <a:solidFill>
          <a:srgbClr val="A50021">
            <a:alpha val="90000"/>
          </a:srgbClr>
        </a:solidFill>
        <a:ln w="15875" cap="rnd" cmpd="sng" algn="ctr">
          <a:solidFill>
            <a:srgbClr val="A50021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600" kern="1200"/>
        </a:p>
      </dsp:txBody>
      <dsp:txXfrm>
        <a:off x="6459152" y="1078109"/>
        <a:ext cx="508251" cy="695380"/>
      </dsp:txXfrm>
    </dsp:sp>
    <dsp:sp modelId="{D0119358-41CF-4809-97BC-2E5AACF5410E}">
      <dsp:nvSpPr>
        <dsp:cNvPr id="0" name=""/>
        <dsp:cNvSpPr/>
      </dsp:nvSpPr>
      <dsp:spPr>
        <a:xfrm>
          <a:off x="6938193" y="3053734"/>
          <a:ext cx="924093" cy="924093"/>
        </a:xfrm>
        <a:prstGeom prst="downArrow">
          <a:avLst>
            <a:gd name="adj1" fmla="val 55000"/>
            <a:gd name="adj2" fmla="val 45000"/>
          </a:avLst>
        </a:prstGeom>
        <a:solidFill>
          <a:srgbClr val="A50021">
            <a:alpha val="90000"/>
          </a:srgbClr>
        </a:solidFill>
        <a:ln w="15875" cap="rnd" cmpd="sng" algn="ctr">
          <a:solidFill>
            <a:srgbClr val="A50021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600" kern="1200"/>
        </a:p>
      </dsp:txBody>
      <dsp:txXfrm>
        <a:off x="7146114" y="3053734"/>
        <a:ext cx="508251" cy="695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524540D-18B4-43EF-B1CF-2AF8D3D0F10D}" type="datetimeFigureOut">
              <a:rPr lang="ru-RU"/>
              <a:pPr>
                <a:defRPr/>
              </a:pPr>
              <a:t>27.12.2022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C74089-B7FE-4FD2-9C0D-FA5A05249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011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C74089-B7FE-4FD2-9C0D-FA5A05249CF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922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B845B64E-C165-4FD1-B593-14E005B8AF82}" type="datetime1">
              <a:rPr lang="ru-RU" smtClean="0"/>
              <a:pPr>
                <a:defRPr/>
              </a:pPr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1E3B2698-3974-4100-9D35-79AFFD51D5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125081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C714C1-AE34-45DC-98E8-E7DC4D84D794}" type="datetime1">
              <a:rPr lang="ru-RU" smtClean="0"/>
              <a:pPr>
                <a:defRPr/>
              </a:pPr>
              <a:t>27.12.2022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C5FD9-D95C-4FF6-B9A4-64F28D9130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09929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C714C1-AE34-45DC-98E8-E7DC4D84D794}" type="datetime1">
              <a:rPr lang="ru-RU" smtClean="0"/>
              <a:pPr>
                <a:defRPr/>
              </a:pPr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C5FD9-D95C-4FF6-B9A4-64F28D9130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64586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C714C1-AE34-45DC-98E8-E7DC4D84D794}" type="datetime1">
              <a:rPr lang="ru-RU" smtClean="0"/>
              <a:pPr>
                <a:defRPr/>
              </a:pPr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C5FD9-D95C-4FF6-B9A4-64F28D9130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25265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C714C1-AE34-45DC-98E8-E7DC4D84D794}" type="datetime1">
              <a:rPr lang="ru-RU" smtClean="0"/>
              <a:pPr>
                <a:defRPr/>
              </a:pPr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C5FD9-D95C-4FF6-B9A4-64F28D9130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67062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C714C1-AE34-45DC-98E8-E7DC4D84D794}" type="datetime1">
              <a:rPr lang="ru-RU" smtClean="0"/>
              <a:pPr>
                <a:defRPr/>
              </a:pPr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C5FD9-D95C-4FF6-B9A4-64F28D9130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40474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C714C1-AE34-45DC-98E8-E7DC4D84D794}" type="datetime1">
              <a:rPr lang="ru-RU" smtClean="0"/>
              <a:pPr>
                <a:defRPr/>
              </a:pPr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C5FD9-D95C-4FF6-B9A4-64F28D9130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63815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D632C7-14AB-4FFE-97E6-B169C0F1A985}" type="datetime1">
              <a:rPr lang="ru-RU" smtClean="0"/>
              <a:pPr>
                <a:defRPr/>
              </a:pPr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15674-273E-47F0-AF54-044115C870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946732"/>
      </p:ext>
    </p:extLst>
  </p:cSld>
  <p:clrMapOvr>
    <a:masterClrMapping/>
  </p:clrMapOvr>
  <p:transition>
    <p:pull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13A2C4-55F2-4ACC-B0B0-A629CA3DA0E5}" type="datetime1">
              <a:rPr lang="ru-RU" smtClean="0"/>
              <a:pPr>
                <a:defRPr/>
              </a:pPr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C54A3-2FD9-4644-9F3A-149EC6B268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382435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F94437-FA7C-4AC7-8324-BAB2BC87973F}" type="datetime1">
              <a:rPr lang="ru-RU" smtClean="0"/>
              <a:pPr>
                <a:defRPr/>
              </a:pPr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398F8-E4E6-4C2A-B424-68EC2832B6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091591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05987-C3F3-42B8-836B-4E4DBC7EFFA7}" type="datetime1">
              <a:rPr lang="ru-RU" smtClean="0"/>
              <a:pPr>
                <a:defRPr/>
              </a:pPr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51479-BE03-460E-A993-A54D5B2697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896059"/>
      </p:ext>
    </p:extLst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443E-6CFA-4D46-93C8-DA4192941014}" type="datetime1">
              <a:rPr lang="ru-RU" smtClean="0"/>
              <a:pPr>
                <a:defRPr/>
              </a:pPr>
              <a:t>27.12.2022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BB8E1-279E-4A89-856A-5AFBEBF839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060075"/>
      </p:ext>
    </p:extLst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C9DC6C-47D6-4BC4-A55C-97536B812583}" type="datetime1">
              <a:rPr lang="ru-RU" smtClean="0"/>
              <a:pPr>
                <a:defRPr/>
              </a:pPr>
              <a:t>27.12.2022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8B6FDB-A3A7-4F6A-A392-7DB0A90A38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202899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C5404-B752-48E4-A2B1-DE401C312ACF}" type="datetime1">
              <a:rPr lang="ru-RU" smtClean="0"/>
              <a:pPr>
                <a:defRPr/>
              </a:pPr>
              <a:t>27.12.2022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330EE-2460-49C6-8C22-101220BC00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165106"/>
      </p:ext>
    </p:extLst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30056F-5655-4945-91ED-F98524A3DE8D}" type="datetime1">
              <a:rPr lang="ru-RU" smtClean="0"/>
              <a:pPr>
                <a:defRPr/>
              </a:pPr>
              <a:t>27.12.2022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70DE6-9A64-43BD-970D-50E8830807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675896"/>
      </p:ext>
    </p:extLst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822743-DD87-4B0E-B88F-C673164D36B3}" type="datetime1">
              <a:rPr lang="ru-RU" smtClean="0"/>
              <a:pPr>
                <a:defRPr/>
              </a:pPr>
              <a:t>27.12.2022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D72C5-ABFF-4078-B8E4-B08331891C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80289"/>
      </p:ext>
    </p:extLst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DFD8E9-3427-4017-BEE9-137E56EFCCCC}" type="datetime1">
              <a:rPr lang="ru-RU" smtClean="0"/>
              <a:pPr>
                <a:defRPr/>
              </a:pPr>
              <a:t>27.12.2022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BFD18-8347-48BB-81E4-8C17085CBF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917646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AC714C1-AE34-45DC-98E8-E7DC4D84D794}" type="datetime1">
              <a:rPr lang="ru-RU" smtClean="0"/>
              <a:pPr>
                <a:defRPr/>
              </a:pPr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F2C5FD9-D95C-4FF6-B9A4-64F28D9130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295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</p:sldLayoutIdLst>
  <p:transition>
    <p:pull dir="r"/>
  </p:transition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04487"/>
            <a:ext cx="6912768" cy="70045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endParaRPr lang="uk-UA" sz="9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КОМУНАЛЬНА УСТАНОВА</a:t>
            </a:r>
          </a:p>
          <a:p>
            <a:r>
              <a:rPr lang="uk-UA" sz="2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професійного розвитку педагогічних працівників Вінницької міської ради »</a:t>
            </a:r>
          </a:p>
          <a:p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014098"/>
            <a:ext cx="6984777" cy="2222421"/>
          </a:xfrm>
          <a:prstGeom prst="horizontalScroll">
            <a:avLst/>
          </a:prstGeom>
          <a:solidFill>
            <a:schemeClr val="lt1">
              <a:alpha val="87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uk-UA" sz="3100" b="1" dirty="0">
                <a:solidFill>
                  <a:srgbClr val="7030A0"/>
                </a:solidFill>
              </a:rPr>
            </a:br>
            <a:br>
              <a:rPr lang="uk-UA" sz="3100" b="1" dirty="0">
                <a:solidFill>
                  <a:srgbClr val="7030A0"/>
                </a:solidFill>
              </a:rPr>
            </a:br>
            <a:br>
              <a:rPr lang="uk-UA" sz="3100" b="1" dirty="0">
                <a:solidFill>
                  <a:srgbClr val="7030A0"/>
                </a:solidFill>
              </a:rPr>
            </a:br>
            <a:r>
              <a:rPr lang="uk-UA" sz="3100" b="1" dirty="0">
                <a:solidFill>
                  <a:srgbClr val="006600"/>
                </a:solidFill>
              </a:rPr>
              <a:t>Націєформуючий характер шкільного курсу «Історія України» : </a:t>
            </a:r>
            <a:br>
              <a:rPr lang="uk-UA" sz="3100" b="1" dirty="0">
                <a:solidFill>
                  <a:srgbClr val="006600"/>
                </a:solidFill>
              </a:rPr>
            </a:br>
            <a:r>
              <a:rPr lang="uk-UA" sz="3100" b="1" dirty="0">
                <a:solidFill>
                  <a:srgbClr val="006600"/>
                </a:solidFill>
              </a:rPr>
              <a:t>реалії та виклики</a:t>
            </a:r>
            <a:br>
              <a:rPr lang="ru-RU" b="1" dirty="0">
                <a:solidFill>
                  <a:srgbClr val="006600"/>
                </a:solidFill>
              </a:rPr>
            </a:br>
            <a:endParaRPr lang="ru-RU" sz="1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683568" y="992349"/>
            <a:ext cx="7776864" cy="95807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7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7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Нація  починається із закоханості у свою історію»</a:t>
            </a:r>
            <a:br>
              <a:rPr lang="ru-RU" sz="7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7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</a:t>
            </a:r>
            <a:r>
              <a:rPr lang="uk-UA" sz="7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Ігор Козловський</a:t>
            </a:r>
            <a:r>
              <a:rPr lang="uk-UA" sz="7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4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6786246" y="4797153"/>
            <a:ext cx="2034226" cy="38698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27.12. 2022р.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Картинки по запросу history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44824"/>
            <a:ext cx="4896544" cy="144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rdh\Desktop\cropped-54109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0331"/>
            <a:ext cx="9144000" cy="141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688310"/>
      </p:ext>
    </p:extLst>
  </p:cSld>
  <p:clrMapOvr>
    <a:masterClrMapping/>
  </p:clrMapOvr>
  <p:transition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A24C23A-BCD9-4A3D-ABF2-6187AACD3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612" y="730559"/>
            <a:ext cx="6798735" cy="1303867"/>
          </a:xfrm>
        </p:spPr>
        <p:txBody>
          <a:bodyPr/>
          <a:lstStyle/>
          <a:p>
            <a:r>
              <a:rPr lang="uk-UA" dirty="0"/>
              <a:t> 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E3D76C0-DF15-41A6-9ECB-2DCA8927B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70DE6-9A64-43BD-970D-50E88308077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B36466-C9FA-454A-8EAA-0FD30BFDD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687852"/>
            <a:ext cx="4464496" cy="327268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235894C-BB80-4DA4-985A-3FDD270EB68B}"/>
              </a:ext>
            </a:extLst>
          </p:cNvPr>
          <p:cNvSpPr/>
          <p:nvPr/>
        </p:nvSpPr>
        <p:spPr>
          <a:xfrm>
            <a:off x="827584" y="980728"/>
            <a:ext cx="7776864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Пули - гроші пн.- </a:t>
            </a:r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князівств</a:t>
            </a:r>
            <a:r>
              <a:rPr lang="ru-RU" sz="3600" dirty="0"/>
              <a:t>                  </a:t>
            </a:r>
            <a:r>
              <a:rPr lang="ru-RU" sz="3600" i="1" dirty="0" err="1"/>
              <a:t>карбуються</a:t>
            </a:r>
            <a:r>
              <a:rPr lang="ru-RU" sz="3600" dirty="0"/>
              <a:t> </a:t>
            </a:r>
            <a:r>
              <a:rPr lang="uk-UA" sz="3600" dirty="0"/>
              <a:t> з </a:t>
            </a:r>
            <a:r>
              <a:rPr lang="ru-RU" sz="3600" dirty="0"/>
              <a:t>Х</a:t>
            </a:r>
            <a:r>
              <a:rPr lang="uk-UA" sz="3600" dirty="0"/>
              <a:t>І</a:t>
            </a:r>
            <a:r>
              <a:rPr lang="en-US" sz="3600" dirty="0"/>
              <a:t>V</a:t>
            </a:r>
            <a:r>
              <a:rPr lang="uk-UA" sz="3600" dirty="0"/>
              <a:t> ст.</a:t>
            </a:r>
          </a:p>
        </p:txBody>
      </p:sp>
    </p:spTree>
    <p:extLst>
      <p:ext uri="{BB962C8B-B14F-4D97-AF65-F5344CB8AC3E}">
        <p14:creationId xmlns:p14="http://schemas.microsoft.com/office/powerpoint/2010/main" val="129906556"/>
      </p:ext>
    </p:extLst>
  </p:cSld>
  <p:clrMapOvr>
    <a:masterClrMapping/>
  </p:clrMapOvr>
  <p:transition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C713B0-89FA-4EDD-82E5-7E14D0DF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2DA2BF"/>
                </a:solidFill>
              </a:rPr>
              <a:t>Гривна князя Володимира</a:t>
            </a:r>
            <a:br>
              <a:rPr lang="uk-UA" b="1" dirty="0">
                <a:solidFill>
                  <a:srgbClr val="2DA2BF"/>
                </a:solidFill>
              </a:rPr>
            </a:br>
            <a:r>
              <a:rPr lang="uk-UA" b="1" dirty="0">
                <a:solidFill>
                  <a:srgbClr val="2DA2BF"/>
                </a:solidFill>
              </a:rPr>
              <a:t>ІХ ст.</a:t>
            </a:r>
            <a:endParaRPr lang="ru-RU" b="1" dirty="0">
              <a:solidFill>
                <a:srgbClr val="2DA2BF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1278FC6-26C0-48C5-8FA8-8FACB6BA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330EE-2460-49C6-8C22-101220BC00B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A9DB16-68EB-4FE9-A36E-000115E34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7" y="2852936"/>
            <a:ext cx="5816403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50100"/>
      </p:ext>
    </p:extLst>
  </p:cSld>
  <p:clrMapOvr>
    <a:masterClrMapping/>
  </p:clrMapOvr>
  <p:transition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5DC1999-2C46-466E-9F48-0602B9954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059" y="618067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Повалення монгольського </a:t>
            </a:r>
            <a:r>
              <a:rPr lang="uk-UA" b="1" dirty="0" err="1"/>
              <a:t>іга</a:t>
            </a:r>
            <a:endParaRPr lang="ru-RU" b="1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568392-D896-465B-8D3D-EBFE8212A3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sz="4400" b="1" dirty="0">
                <a:solidFill>
                  <a:srgbClr val="0070C0"/>
                </a:solidFill>
              </a:rPr>
              <a:t>1362 рік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1913013-D72C-45A2-BEF3-98269D30A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9592" y="3243262"/>
            <a:ext cx="3614836" cy="285003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sz="3200" b="1" dirty="0">
                <a:solidFill>
                  <a:srgbClr val="0070C0"/>
                </a:solidFill>
              </a:rPr>
              <a:t>Синьоводська   битва</a:t>
            </a:r>
          </a:p>
          <a:p>
            <a:r>
              <a:rPr lang="uk-UA" sz="3200" b="1" dirty="0">
                <a:solidFill>
                  <a:srgbClr val="0070C0"/>
                </a:solidFill>
              </a:rPr>
              <a:t>князь Ольгерд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0070C0"/>
                </a:solidFill>
              </a:rPr>
              <a:t>    2 походи на    </a:t>
            </a:r>
            <a:r>
              <a:rPr lang="ru-RU" sz="3200" b="1" dirty="0" err="1">
                <a:solidFill>
                  <a:srgbClr val="0070C0"/>
                </a:solidFill>
              </a:rPr>
              <a:t>москву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A1A3DD9-4B37-4714-883A-35949E202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1380 рік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C3417515-9311-4033-BE20-D82C0F9121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1832" y="3243261"/>
            <a:ext cx="3890608" cy="2922043"/>
          </a:xfrm>
        </p:spPr>
        <p:txBody>
          <a:bodyPr>
            <a:normAutofit fontScale="70000" lnSpcReduction="2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Міф   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Куліковську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битву</a:t>
            </a:r>
          </a:p>
          <a:p>
            <a:pPr marL="0" indent="0">
              <a:buNone/>
            </a:pP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Мамай  проти </a:t>
            </a:r>
            <a:r>
              <a:rPr lang="uk-UA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Тохтамиша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А ти куди</a:t>
            </a:r>
            <a:r>
              <a:rPr lang="uk-UA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Дмитре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Донской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</a:p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1382р .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москву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спалили</a:t>
            </a:r>
          </a:p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Кримський хан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Менглі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-Гірей розгромив Золоту Орду</a:t>
            </a:r>
          </a:p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1473-1700рр-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московія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–васал Кримської Орди, платила їй дань. </a:t>
            </a:r>
          </a:p>
          <a:p>
            <a:pPr marL="0" indent="0">
              <a:buNone/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FED486F-0E55-4570-920E-A57377ADA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70DE6-9A64-43BD-970D-50E88308077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139569"/>
      </p:ext>
    </p:extLst>
  </p:cSld>
  <p:clrMapOvr>
    <a:masterClrMapping/>
  </p:clrMapOvr>
  <p:transition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9"/>
            <a:ext cx="7920880" cy="1080120"/>
          </a:xfrm>
        </p:spPr>
        <p:txBody>
          <a:bodyPr>
            <a:noAutofit/>
          </a:bodyPr>
          <a:lstStyle/>
          <a:p>
            <a:pPr algn="l"/>
            <a:r>
              <a:rPr lang="uk-UA" sz="36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« Київська Русь» і «довге ХІХ ст.»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576" y="1412776"/>
            <a:ext cx="2736304" cy="4248472"/>
          </a:xfr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   Русь-Україна утворена автохтонним населенням-українцями;</a:t>
            </a:r>
          </a:p>
          <a:p>
            <a:pPr>
              <a:buFont typeface="Wingdings" pitchFamily="2" charset="2"/>
              <a:buChar char="v"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Наслідування традицій Русі-України, запозичення європейських надбань королівством Руським</a:t>
            </a:r>
          </a:p>
          <a:p>
            <a:pPr>
              <a:buFont typeface="Wingdings" pitchFamily="2" charset="2"/>
              <a:buChar char="v"/>
            </a:pP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br>
              <a:rPr lang="uk-UA" sz="2000" b="1" dirty="0">
                <a:latin typeface="Times New Roman" pitchFamily="18" charset="0"/>
                <a:cs typeface="Times New Roman" pitchFamily="18" charset="0"/>
              </a:rPr>
            </a:br>
            <a:br>
              <a:rPr lang="uk-UA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2"/>
          <p:cNvSpPr>
            <a:spLocks noGrp="1"/>
          </p:cNvSpPr>
          <p:nvPr>
            <p:ph sz="half" idx="2"/>
          </p:nvPr>
        </p:nvSpPr>
        <p:spPr>
          <a:xfrm>
            <a:off x="5364088" y="1484784"/>
            <a:ext cx="3168352" cy="4176464"/>
          </a:xfr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uk-UA" sz="8000" b="1" dirty="0">
                <a:latin typeface="Times New Roman" pitchFamily="18" charset="0"/>
                <a:cs typeface="Times New Roman" pitchFamily="18" charset="0"/>
              </a:rPr>
              <a:t>ХІХ ст. - джерельне дослідження історії руської землі;</a:t>
            </a:r>
          </a:p>
          <a:p>
            <a:pPr>
              <a:buFont typeface="Wingdings" pitchFamily="2" charset="2"/>
              <a:buChar char="v"/>
            </a:pPr>
            <a:r>
              <a:rPr lang="uk-UA" sz="8000" b="1" dirty="0" err="1">
                <a:latin typeface="Times New Roman" pitchFamily="18" charset="0"/>
                <a:cs typeface="Times New Roman" pitchFamily="18" charset="0"/>
              </a:rPr>
              <a:t>Контептуальні</a:t>
            </a:r>
            <a:r>
              <a:rPr lang="uk-UA" sz="8000" b="1" dirty="0">
                <a:latin typeface="Times New Roman" pitchFamily="18" charset="0"/>
                <a:cs typeface="Times New Roman" pitchFamily="18" charset="0"/>
              </a:rPr>
              <a:t> положення, аналізи, оцінки подій імперської політики;</a:t>
            </a:r>
          </a:p>
          <a:p>
            <a:pPr>
              <a:buFont typeface="Wingdings" pitchFamily="2" charset="2"/>
              <a:buChar char="v"/>
            </a:pPr>
            <a:r>
              <a:rPr lang="uk-UA" sz="8000" b="1" dirty="0">
                <a:latin typeface="Times New Roman" pitchFamily="18" charset="0"/>
                <a:cs typeface="Times New Roman" pitchFamily="18" charset="0"/>
              </a:rPr>
              <a:t>пасивний протест проти </a:t>
            </a:r>
            <a:r>
              <a:rPr lang="uk-UA" sz="8000" b="1" dirty="0" err="1">
                <a:latin typeface="Times New Roman" pitchFamily="18" charset="0"/>
                <a:cs typeface="Times New Roman" pitchFamily="18" charset="0"/>
              </a:rPr>
              <a:t>росіянізації</a:t>
            </a:r>
            <a:r>
              <a:rPr lang="uk-UA" sz="8000" b="1" dirty="0">
                <a:latin typeface="Times New Roman" pitchFamily="18" charset="0"/>
                <a:cs typeface="Times New Roman" pitchFamily="18" charset="0"/>
              </a:rPr>
              <a:t>, занепад традиційної </a:t>
            </a:r>
            <a:r>
              <a:rPr lang="uk-UA" sz="8000" b="1">
                <a:latin typeface="Times New Roman" pitchFamily="18" charset="0"/>
                <a:cs typeface="Times New Roman" pitchFamily="18" charset="0"/>
              </a:rPr>
              <a:t>української еліти </a:t>
            </a:r>
            <a:r>
              <a:rPr lang="uk-UA" sz="8000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uk-UA" sz="8000" b="1" dirty="0">
                <a:latin typeface="Times New Roman" pitchFamily="18" charset="0"/>
                <a:cs typeface="Times New Roman" pitchFamily="18" charset="0"/>
              </a:rPr>
              <a:t>Становлення модерної української нації, ментально відмінної від російської</a:t>
            </a:r>
          </a:p>
          <a:p>
            <a:pPr algn="just">
              <a:buNone/>
            </a:pPr>
            <a:br>
              <a:rPr lang="uk-UA" sz="2000" dirty="0"/>
            </a:br>
            <a:endParaRPr lang="ru-RU" sz="2000" dirty="0"/>
          </a:p>
        </p:txBody>
      </p:sp>
      <p:pic>
        <p:nvPicPr>
          <p:cNvPr id="1026" name="Picture 2" descr="C:\Users\rdh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177" y="1772816"/>
            <a:ext cx="2447925" cy="248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086285"/>
              </p:ext>
            </p:extLst>
          </p:nvPr>
        </p:nvGraphicFramePr>
        <p:xfrm>
          <a:off x="899592" y="5661248"/>
          <a:ext cx="7644603" cy="640080"/>
        </p:xfrm>
        <a:graphic>
          <a:graphicData uri="http://schemas.openxmlformats.org/drawingml/2006/table">
            <a:tbl>
              <a:tblPr/>
              <a:tblGrid>
                <a:gridCol w="7644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3">
                <a:tc>
                  <a:txBody>
                    <a:bodyPr/>
                    <a:lstStyle/>
                    <a:p>
                      <a:r>
                        <a:rPr lang="uk-UA" b="1" dirty="0"/>
                        <a:t>Спільні риси- </a:t>
                      </a:r>
                      <a:r>
                        <a:rPr lang="uk-UA" b="1" dirty="0" err="1"/>
                        <a:t>поліцентричність</a:t>
                      </a:r>
                      <a:r>
                        <a:rPr lang="uk-UA" b="1" dirty="0"/>
                        <a:t>, </a:t>
                      </a:r>
                      <a:r>
                        <a:rPr lang="uk-UA" b="1" dirty="0" err="1"/>
                        <a:t>поліконфесійність</a:t>
                      </a:r>
                      <a:r>
                        <a:rPr lang="uk-UA" b="1" dirty="0"/>
                        <a:t>, участь у формуванні європейської цивілізації, спроби відриву від </a:t>
                      </a:r>
                      <a:r>
                        <a:rPr lang="uk-UA" b="1" dirty="0" err="1"/>
                        <a:t>московитів</a:t>
                      </a:r>
                      <a:endParaRPr lang="ru-RU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613955"/>
      </p:ext>
    </p:extLst>
  </p:cSld>
  <p:clrMapOvr>
    <a:masterClrMapping/>
  </p:clrMapOvr>
  <p:transition>
    <p:pull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60840" cy="97782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Критерії добору текстів історичних документів для роботи на </a:t>
            </a:r>
            <a:r>
              <a:rPr lang="uk-UA" sz="2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уроці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4F398F8-E4E6-4C2A-B424-68EC2832B64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67544" y="2042190"/>
            <a:ext cx="3074640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науковість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5702" y="1672263"/>
            <a:ext cx="8136904" cy="10339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A5002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283721" y="1971710"/>
            <a:ext cx="3264346" cy="9848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посильність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23926" y="4033609"/>
            <a:ext cx="3168352" cy="11521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новизна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436097" y="3717031"/>
            <a:ext cx="3111970" cy="119440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смислове поєднання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341060" y="2824751"/>
            <a:ext cx="4041068" cy="12241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оптимальність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131840" y="4911436"/>
            <a:ext cx="3672408" cy="126189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системність у роботі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7138"/>
      </p:ext>
    </p:extLst>
  </p:cSld>
  <p:clrMapOvr>
    <a:masterClrMapping/>
  </p:clrMapOvr>
  <p:transition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332656"/>
            <a:ext cx="8153400" cy="1130525"/>
          </a:xfrm>
        </p:spPr>
        <p:txBody>
          <a:bodyPr>
            <a:noAutofit/>
          </a:bodyPr>
          <a:lstStyle/>
          <a:p>
            <a:br>
              <a:rPr lang="uk-UA" sz="2400" b="1" dirty="0">
                <a:solidFill>
                  <a:srgbClr val="190EA8"/>
                </a:solidFill>
                <a:latin typeface="Calibri" panose="020F0502020204030204" pitchFamily="34" charset="0"/>
              </a:rPr>
            </a:br>
            <a:r>
              <a:rPr lang="uk-UA" sz="2400" b="1" dirty="0">
                <a:solidFill>
                  <a:srgbClr val="190EA8"/>
                </a:solidFill>
                <a:latin typeface="Calibri" panose="020F0502020204030204" pitchFamily="34" charset="0"/>
              </a:rPr>
              <a:t>Перелік подій, об</a:t>
            </a:r>
            <a:r>
              <a:rPr lang="en-US" sz="2400" b="1" dirty="0">
                <a:solidFill>
                  <a:srgbClr val="190EA8"/>
                </a:solidFill>
                <a:latin typeface="Calibri" panose="020F0502020204030204" pitchFamily="34" charset="0"/>
              </a:rPr>
              <a:t>’</a:t>
            </a:r>
            <a:r>
              <a:rPr lang="uk-UA" sz="2400" b="1" dirty="0" err="1">
                <a:solidFill>
                  <a:srgbClr val="190EA8"/>
                </a:solidFill>
                <a:latin typeface="Calibri" panose="020F0502020204030204" pitchFamily="34" charset="0"/>
              </a:rPr>
              <a:t>єктів</a:t>
            </a:r>
            <a:r>
              <a:rPr lang="uk-UA" sz="2400" b="1" dirty="0">
                <a:solidFill>
                  <a:srgbClr val="190EA8"/>
                </a:solidFill>
                <a:latin typeface="Calibri" panose="020F0502020204030204" pitchFamily="34" charset="0"/>
              </a:rPr>
              <a:t>, джерел   в програмі-</a:t>
            </a:r>
            <a:r>
              <a:rPr lang="uk-UA" sz="2400" b="1" i="1" dirty="0">
                <a:solidFill>
                  <a:srgbClr val="190EA8"/>
                </a:solidFill>
                <a:latin typeface="Calibri" panose="020F0502020204030204" pitchFamily="34" charset="0"/>
              </a:rPr>
              <a:t> </a:t>
            </a:r>
            <a:br>
              <a:rPr lang="uk-UA" sz="2400" b="1" i="1" dirty="0">
                <a:solidFill>
                  <a:srgbClr val="00B0F0"/>
                </a:solidFill>
                <a:latin typeface="Calibri" panose="020F0502020204030204" pitchFamily="34" charset="0"/>
              </a:rPr>
            </a:br>
            <a:r>
              <a:rPr lang="uk-UA" sz="2400" b="1" i="1" dirty="0">
                <a:solidFill>
                  <a:srgbClr val="990000"/>
                </a:solidFill>
                <a:latin typeface="Calibri" panose="020F0502020204030204" pitchFamily="34" charset="0"/>
              </a:rPr>
              <a:t>не</a:t>
            </a:r>
            <a:r>
              <a:rPr lang="uk-UA" sz="2400" b="1" i="1" dirty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uk-UA" sz="2400" b="1" i="1" dirty="0">
                <a:solidFill>
                  <a:srgbClr val="990000"/>
                </a:solidFill>
                <a:latin typeface="Calibri" panose="020F0502020204030204" pitchFamily="34" charset="0"/>
              </a:rPr>
              <a:t>вичерпний!!!!!</a:t>
            </a:r>
            <a:r>
              <a:rPr lang="uk-UA" sz="2400" b="1" i="1" dirty="0">
                <a:solidFill>
                  <a:srgbClr val="190EA8"/>
                </a:solidFill>
                <a:latin typeface="Calibri" panose="020F0502020204030204" pitchFamily="34" charset="0"/>
              </a:rPr>
              <a:t> </a:t>
            </a:r>
            <a:r>
              <a:rPr lang="uk-UA" sz="2000" b="1" i="1" dirty="0">
                <a:solidFill>
                  <a:srgbClr val="190EA8"/>
                </a:solidFill>
                <a:latin typeface="Calibri" panose="020F0502020204030204" pitchFamily="34" charset="0"/>
              </a:rPr>
              <a:t>( із оновленої програми з історії 6-11 </a:t>
            </a:r>
            <a:r>
              <a:rPr lang="uk-UA" sz="2000" b="1" i="1" dirty="0" err="1">
                <a:solidFill>
                  <a:srgbClr val="190EA8"/>
                </a:solidFill>
                <a:latin typeface="Calibri" panose="020F0502020204030204" pitchFamily="34" charset="0"/>
              </a:rPr>
              <a:t>кл</a:t>
            </a:r>
            <a:r>
              <a:rPr lang="uk-UA" sz="2400" b="1" i="1" dirty="0">
                <a:solidFill>
                  <a:srgbClr val="190EA8"/>
                </a:solidFill>
                <a:latin typeface="Calibri" panose="020F0502020204030204" pitchFamily="34" charset="0"/>
              </a:rPr>
              <a:t>.)</a:t>
            </a:r>
            <a:r>
              <a:rPr lang="uk-UA" sz="2400" b="1" i="1" dirty="0">
                <a:solidFill>
                  <a:srgbClr val="990000"/>
                </a:solidFill>
                <a:latin typeface="Calibri" panose="020F0502020204030204" pitchFamily="34" charset="0"/>
              </a:rPr>
              <a:t>                                       Додайте свої!</a:t>
            </a:r>
            <a:br>
              <a:rPr lang="uk-UA" sz="2400" b="1" i="1" dirty="0">
                <a:solidFill>
                  <a:srgbClr val="990000"/>
                </a:solidFill>
                <a:latin typeface="Calibri" panose="020F0502020204030204" pitchFamily="34" charset="0"/>
              </a:rPr>
            </a:br>
            <a:endParaRPr lang="uk-UA" sz="2000" b="1" i="1" dirty="0">
              <a:solidFill>
                <a:srgbClr val="190EA8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92795"/>
            <a:ext cx="8352928" cy="4647138"/>
          </a:xfr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uk-UA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1622р.- на красній площі церква спалює українські книги як єретичні. 1735р.-вилучення старопечатних книг.</a:t>
            </a: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uk-UA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1709р. – закриття Києво-Могилянської академії. З 2000 залишено 161студент. Українці, яких вивезли  в  </a:t>
            </a:r>
            <a:r>
              <a:rPr lang="uk-UA" b="1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московію</a:t>
            </a:r>
            <a:r>
              <a:rPr lang="uk-UA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творили її культуру</a:t>
            </a: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uk-UA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1718 р.- московити спалили архів і бібліотеку Києво-Печерського монастиря</a:t>
            </a: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uk-UA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63 колекції скіфського золота в Ермітажі</a:t>
            </a: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uk-UA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1687р.,1734р. – асиміляція української еліти</a:t>
            </a: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uk-UA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1736- арешт київської управи, вивіз архіву</a:t>
            </a: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uk-UA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1785р. Указ Катерини ІІ - денаціоналізація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еліти України (Гетьманщини)</a:t>
            </a:r>
          </a:p>
          <a:p>
            <a:pPr lvl="0" algn="ctr">
              <a:lnSpc>
                <a:spcPct val="170000"/>
              </a:lnSpc>
            </a:pPr>
            <a:endParaRPr lang="uk-UA" sz="3200" b="1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4F398F8-E4E6-4C2A-B424-68EC2832B64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484784"/>
            <a:ext cx="7992888" cy="108012"/>
          </a:xfrm>
          <a:prstGeom prst="rect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rdh\Desktop\cropped-5410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15801"/>
            <a:ext cx="8352928" cy="2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41D95D-D4F0-4745-B540-E94D16146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789040"/>
            <a:ext cx="1780946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91338"/>
      </p:ext>
    </p:extLst>
  </p:cSld>
  <p:clrMapOvr>
    <a:masterClrMapping/>
  </p:clrMapOvr>
  <p:transition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7DAC140-07CF-403F-9329-6795A1E72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70DE6-9A64-43BD-970D-50E88308077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4168AC-B521-4223-B967-31025F216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404664"/>
            <a:ext cx="1152128" cy="597666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EACF233-1F30-4BCF-AC14-4E131F44DFFD}"/>
              </a:ext>
            </a:extLst>
          </p:cNvPr>
          <p:cNvSpPr/>
          <p:nvPr/>
        </p:nvSpPr>
        <p:spPr>
          <a:xfrm flipH="1">
            <a:off x="1924399" y="487924"/>
            <a:ext cx="6768751" cy="589340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кривавому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болоті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московського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рабства, а не в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суворій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норманської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епохи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стоїть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колиска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Росії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Змінивши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імена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побачимо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Івана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ІІІ і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сучасної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московської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імперії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не просто схожими, а й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тотожними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породжена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потворній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приниженій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монгольського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рабства. Сильною вона стала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тому,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майстерності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рабства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виявилася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неперевершеною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незалежною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вона й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залишалася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країною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рабів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Петро І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хитрість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монгольського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раба з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величчю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монгольського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володаря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Чингізхан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заповів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підкорити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Росії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незмінна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тактика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змінювалися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змінюватимуться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зірка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російської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підкорити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є й буде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незмінною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Московський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панславізм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одна з форм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московського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загарбництва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Карл Маркс</a:t>
            </a:r>
          </a:p>
        </p:txBody>
      </p:sp>
    </p:spTree>
    <p:extLst>
      <p:ext uri="{BB962C8B-B14F-4D97-AF65-F5344CB8AC3E}">
        <p14:creationId xmlns:p14="http://schemas.microsoft.com/office/powerpoint/2010/main" val="4055404775"/>
      </p:ext>
    </p:extLst>
  </p:cSld>
  <p:clrMapOvr>
    <a:masterClrMapping/>
  </p:clrMapOvr>
  <p:transition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BDCCC5-A39D-4CDC-BC1F-B0A316A5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BFD18-8347-48BB-81E4-8C17085CBF2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69AC48-8DE3-42A5-A7A9-C14FFC202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764704"/>
            <a:ext cx="741682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89470"/>
      </p:ext>
    </p:extLst>
  </p:cSld>
  <p:clrMapOvr>
    <a:masterClrMapping/>
  </p:clrMapOvr>
  <p:transition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16632"/>
            <a:ext cx="8153400" cy="1346549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Основні складові історичної свідомості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4F398F8-E4E6-4C2A-B424-68EC2832B64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2648" y="1217088"/>
            <a:ext cx="7992888" cy="108012"/>
          </a:xfrm>
          <a:prstGeom prst="rect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7186096"/>
              </p:ext>
            </p:extLst>
          </p:nvPr>
        </p:nvGraphicFramePr>
        <p:xfrm>
          <a:off x="755576" y="1570378"/>
          <a:ext cx="8102704" cy="4738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6974508"/>
      </p:ext>
    </p:extLst>
  </p:cSld>
  <p:clrMapOvr>
    <a:masterClrMapping/>
  </p:clrMapOvr>
  <p:transition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332656"/>
            <a:ext cx="8153400" cy="1130525"/>
          </a:xfrm>
        </p:spPr>
        <p:txBody>
          <a:bodyPr>
            <a:normAutofit/>
          </a:bodyPr>
          <a:lstStyle/>
          <a:p>
            <a:pPr algn="l"/>
            <a:r>
              <a:rPr lang="uk-UA" sz="2400" b="1" dirty="0">
                <a:solidFill>
                  <a:srgbClr val="990000"/>
                </a:solidFill>
              </a:rPr>
              <a:t>       М. Грушевський про Русь-Україну в  </a:t>
            </a:r>
            <a:br>
              <a:rPr lang="uk-UA" sz="2400" b="1" dirty="0">
                <a:solidFill>
                  <a:srgbClr val="990000"/>
                </a:solidFill>
              </a:rPr>
            </a:br>
            <a:r>
              <a:rPr lang="uk-UA" sz="2400" b="1" dirty="0">
                <a:solidFill>
                  <a:srgbClr val="990000"/>
                </a:solidFill>
              </a:rPr>
              <a:t>« Звичайній схемі « </a:t>
            </a:r>
            <a:r>
              <a:rPr lang="uk-UA" sz="2400" b="1" dirty="0" err="1">
                <a:solidFill>
                  <a:srgbClr val="990000"/>
                </a:solidFill>
              </a:rPr>
              <a:t>русської</a:t>
            </a:r>
            <a:r>
              <a:rPr lang="uk-UA" sz="2400" b="1" dirty="0">
                <a:solidFill>
                  <a:srgbClr val="990000"/>
                </a:solidFill>
              </a:rPr>
              <a:t>» історії …»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63180"/>
            <a:ext cx="8280919" cy="4639593"/>
          </a:xfrm>
          <a:solidFill>
            <a:srgbClr val="FFFFFF"/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uk-U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ніякої « </a:t>
            </a:r>
            <a:r>
              <a:rPr lang="uk-UA" sz="9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общерусской</a:t>
            </a:r>
            <a:r>
              <a:rPr lang="uk-UA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історії і народності;</a:t>
            </a:r>
          </a:p>
          <a:p>
            <a:pPr marL="0" indent="0">
              <a:buNone/>
            </a:pPr>
            <a:r>
              <a:rPr lang="uk-UA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 бути лише « історія східного слов’янства»;</a:t>
            </a:r>
          </a:p>
          <a:p>
            <a:pPr marL="0" indent="0">
              <a:buNone/>
            </a:pPr>
            <a:r>
              <a:rPr lang="uk-UA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Київська держава ніяким чином не пов’язана з укладом володимиро-московського князівства ХІІІ- ХІ</a:t>
            </a:r>
            <a:r>
              <a:rPr lang="en-US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ст.;</a:t>
            </a:r>
          </a:p>
          <a:p>
            <a:pPr>
              <a:buFontTx/>
              <a:buChar char="-"/>
            </a:pPr>
            <a:r>
              <a:rPr lang="uk-UA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українські племена - державотворчий елемент Руси-України;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uk-UA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культурно-політичну спадщину Київської держави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успадкувала Галицько-Волинська держава,  а не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московське князівство</a:t>
            </a:r>
          </a:p>
          <a:p>
            <a:pPr marL="0" indent="0">
              <a:buNone/>
            </a:pPr>
            <a:r>
              <a:rPr lang="ru-RU" sz="11200" b="1" dirty="0">
                <a:solidFill>
                  <a:srgbClr val="C00000"/>
                </a:solidFill>
              </a:rPr>
              <a:t>Без великого </a:t>
            </a:r>
            <a:r>
              <a:rPr lang="ru-RU" sz="11200" b="1" dirty="0" err="1">
                <a:solidFill>
                  <a:srgbClr val="C00000"/>
                </a:solidFill>
              </a:rPr>
              <a:t>минулого</a:t>
            </a:r>
            <a:r>
              <a:rPr lang="ru-RU" sz="11200" b="1" dirty="0">
                <a:solidFill>
                  <a:srgbClr val="C00000"/>
                </a:solidFill>
              </a:rPr>
              <a:t> </a:t>
            </a:r>
            <a:r>
              <a:rPr lang="ru-RU" sz="11200" b="1" dirty="0" err="1">
                <a:solidFill>
                  <a:srgbClr val="C00000"/>
                </a:solidFill>
              </a:rPr>
              <a:t>неможливо</a:t>
            </a:r>
            <a:r>
              <a:rPr lang="ru-RU" sz="11200" b="1" dirty="0">
                <a:solidFill>
                  <a:srgbClr val="C00000"/>
                </a:solidFill>
              </a:rPr>
              <a:t> </a:t>
            </a:r>
            <a:r>
              <a:rPr lang="ru-RU" sz="11200" b="1" dirty="0" err="1">
                <a:solidFill>
                  <a:srgbClr val="C00000"/>
                </a:solidFill>
              </a:rPr>
              <a:t>створити</a:t>
            </a:r>
            <a:r>
              <a:rPr lang="ru-RU" sz="11200" b="1" dirty="0">
                <a:solidFill>
                  <a:srgbClr val="C0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11200" b="1" dirty="0" err="1">
                <a:solidFill>
                  <a:srgbClr val="C00000"/>
                </a:solidFill>
              </a:rPr>
              <a:t>велику</a:t>
            </a:r>
            <a:r>
              <a:rPr lang="ru-RU" sz="11200" b="1" dirty="0">
                <a:solidFill>
                  <a:srgbClr val="C00000"/>
                </a:solidFill>
              </a:rPr>
              <a:t> </a:t>
            </a:r>
            <a:r>
              <a:rPr lang="ru-RU" sz="11200" b="1" dirty="0" err="1">
                <a:solidFill>
                  <a:srgbClr val="C00000"/>
                </a:solidFill>
              </a:rPr>
              <a:t>націю</a:t>
            </a:r>
            <a:r>
              <a:rPr lang="ru-RU" sz="11200" b="1" dirty="0">
                <a:solidFill>
                  <a:srgbClr val="C00000"/>
                </a:solidFill>
              </a:rPr>
              <a:t>! </a:t>
            </a:r>
            <a:endParaRPr lang="uk-UA" sz="1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1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br>
              <a:rPr lang="uk-UA" sz="6200" dirty="0">
                <a:latin typeface="Times New Roman" pitchFamily="18" charset="0"/>
                <a:cs typeface="Times New Roman" pitchFamily="18" charset="0"/>
              </a:rPr>
            </a:br>
            <a:br>
              <a:rPr lang="uk-UA" sz="2000" dirty="0"/>
            </a:b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4F398F8-E4E6-4C2A-B424-68EC2832B64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340767"/>
            <a:ext cx="5967021" cy="45719"/>
          </a:xfrm>
          <a:prstGeom prst="rect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rdh\Desktop\cropped-5410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83838"/>
            <a:ext cx="8352927" cy="56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77A32C-993E-48A9-BF07-4ADE57036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1" y="467005"/>
            <a:ext cx="1674149" cy="91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67863"/>
      </p:ext>
    </p:extLst>
  </p:cSld>
  <p:clrMapOvr>
    <a:masterClrMapping/>
  </p:clrMapOvr>
  <p:transition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7DC55AF-F756-4A53-B2F8-1974D0EA7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404664"/>
            <a:ext cx="4197506" cy="223224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Києва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кирилівська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стоянка,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датується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епохою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палеоліту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н. е.).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IV— III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тисячоліттях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н. е.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сусідньому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пагорбі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трипільців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9908BB43-78AA-4344-993C-ED5B0AC7158A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1E828EF-BD75-4014-AB23-5E9CAABA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1560" y="2780928"/>
            <a:ext cx="4485537" cy="324036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r>
              <a:rPr lang="ru-RU" dirty="0" err="1"/>
              <a:t>Фортеця</a:t>
            </a:r>
            <a:r>
              <a:rPr lang="ru-RU" dirty="0"/>
              <a:t> на </a:t>
            </a:r>
            <a:r>
              <a:rPr lang="ru-RU" dirty="0" err="1"/>
              <a:t>пагорбах</a:t>
            </a:r>
            <a:r>
              <a:rPr lang="ru-RU" dirty="0"/>
              <a:t> правого берега </a:t>
            </a:r>
            <a:r>
              <a:rPr lang="ru-RU" dirty="0" err="1"/>
              <a:t>Дніпра</a:t>
            </a:r>
            <a:r>
              <a:rPr lang="ru-RU" dirty="0"/>
              <a:t>, пристань, </a:t>
            </a:r>
            <a:r>
              <a:rPr lang="ru-RU" dirty="0" err="1"/>
              <a:t>торговище</a:t>
            </a:r>
            <a:r>
              <a:rPr lang="ru-RU" dirty="0"/>
              <a:t>, </a:t>
            </a:r>
            <a:r>
              <a:rPr lang="ru-RU" dirty="0" err="1"/>
              <a:t>місто</a:t>
            </a:r>
            <a:r>
              <a:rPr lang="ru-RU" dirty="0"/>
              <a:t> та </a:t>
            </a:r>
            <a:r>
              <a:rPr lang="ru-RU" dirty="0" err="1"/>
              <a:t>релігійний</a:t>
            </a:r>
            <a:r>
              <a:rPr lang="ru-RU" dirty="0"/>
              <a:t> </a:t>
            </a:r>
            <a:r>
              <a:rPr lang="ru-RU" dirty="0" err="1"/>
              <a:t>осередок</a:t>
            </a:r>
            <a:r>
              <a:rPr lang="ru-RU" dirty="0"/>
              <a:t> </a:t>
            </a:r>
            <a:r>
              <a:rPr lang="ru-RU" dirty="0" err="1"/>
              <a:t>Київ</a:t>
            </a:r>
            <a:r>
              <a:rPr lang="ru-RU" dirty="0"/>
              <a:t> </a:t>
            </a:r>
            <a:r>
              <a:rPr lang="ru-RU" dirty="0" err="1"/>
              <a:t>відомий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середини</a:t>
            </a:r>
            <a:r>
              <a:rPr lang="ru-RU" dirty="0"/>
              <a:t> І </a:t>
            </a:r>
            <a:r>
              <a:rPr lang="ru-RU" dirty="0" err="1"/>
              <a:t>тисячоліття</a:t>
            </a:r>
            <a:r>
              <a:rPr lang="ru-RU" dirty="0"/>
              <a:t>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ери</a:t>
            </a:r>
            <a:r>
              <a:rPr lang="ru-RU" dirty="0"/>
              <a:t>. </a:t>
            </a:r>
          </a:p>
          <a:p>
            <a:r>
              <a:rPr lang="ru-RU" dirty="0" err="1"/>
              <a:t>Скіфи</a:t>
            </a:r>
            <a:r>
              <a:rPr lang="ru-RU" dirty="0"/>
              <a:t> </a:t>
            </a:r>
            <a:r>
              <a:rPr lang="ru-RU" dirty="0" err="1"/>
              <a:t>називали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сар</a:t>
            </a:r>
            <a:r>
              <a:rPr lang="ru-RU" dirty="0"/>
              <a:t>, </a:t>
            </a:r>
            <a:r>
              <a:rPr lang="ru-RU" dirty="0" err="1"/>
              <a:t>сармати</a:t>
            </a:r>
            <a:r>
              <a:rPr lang="ru-RU" dirty="0"/>
              <a:t> — </a:t>
            </a:r>
            <a:r>
              <a:rPr lang="ru-RU" dirty="0" err="1"/>
              <a:t>куар</a:t>
            </a:r>
            <a:r>
              <a:rPr lang="ru-RU" dirty="0"/>
              <a:t>, </a:t>
            </a:r>
            <a:r>
              <a:rPr lang="ru-RU" dirty="0" err="1"/>
              <a:t>готи</a:t>
            </a:r>
            <a:r>
              <a:rPr lang="ru-RU" dirty="0"/>
              <a:t> — </a:t>
            </a:r>
            <a:r>
              <a:rPr lang="ru-RU" dirty="0" err="1"/>
              <a:t>данпарстад</a:t>
            </a:r>
            <a:r>
              <a:rPr lang="ru-RU" dirty="0"/>
              <a:t> (</a:t>
            </a:r>
            <a:r>
              <a:rPr lang="ru-RU" dirty="0" err="1"/>
              <a:t>дніпровське</a:t>
            </a:r>
            <a:r>
              <a:rPr lang="ru-RU" dirty="0"/>
              <a:t> </a:t>
            </a:r>
            <a:r>
              <a:rPr lang="ru-RU" dirty="0" err="1"/>
              <a:t>місто</a:t>
            </a:r>
            <a:r>
              <a:rPr lang="ru-RU" dirty="0"/>
              <a:t>), </a:t>
            </a:r>
            <a:r>
              <a:rPr lang="ru-RU" dirty="0" err="1"/>
              <a:t>гуни</a:t>
            </a:r>
            <a:r>
              <a:rPr lang="ru-RU" dirty="0"/>
              <a:t> — </a:t>
            </a:r>
            <a:r>
              <a:rPr lang="ru-RU" dirty="0" err="1"/>
              <a:t>Хунігард</a:t>
            </a:r>
            <a:r>
              <a:rPr lang="ru-RU" dirty="0"/>
              <a:t>, анти — </a:t>
            </a:r>
            <a:r>
              <a:rPr lang="ru-RU" dirty="0" err="1"/>
              <a:t>куяв</a:t>
            </a:r>
            <a:r>
              <a:rPr lang="ru-RU" dirty="0"/>
              <a:t> (гори), </a:t>
            </a:r>
            <a:r>
              <a:rPr lang="ru-RU" dirty="0" err="1"/>
              <a:t>хозари</a:t>
            </a:r>
            <a:r>
              <a:rPr lang="ru-RU" dirty="0"/>
              <a:t> — </a:t>
            </a:r>
            <a:r>
              <a:rPr lang="ru-RU" dirty="0" err="1"/>
              <a:t>самватас</a:t>
            </a:r>
            <a:r>
              <a:rPr lang="ru-RU" dirty="0"/>
              <a:t> (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Фортеця</a:t>
            </a:r>
            <a:r>
              <a:rPr lang="ru-RU" dirty="0"/>
              <a:t>), </a:t>
            </a:r>
            <a:r>
              <a:rPr lang="ru-RU" dirty="0" err="1"/>
              <a:t>булгари</a:t>
            </a:r>
            <a:r>
              <a:rPr lang="ru-RU" dirty="0"/>
              <a:t> — </a:t>
            </a:r>
            <a:r>
              <a:rPr lang="ru-RU" dirty="0" err="1"/>
              <a:t>башту</a:t>
            </a:r>
            <a:r>
              <a:rPr lang="ru-RU" dirty="0"/>
              <a:t> (</a:t>
            </a:r>
            <a:r>
              <a:rPr lang="ru-RU" dirty="0" err="1"/>
              <a:t>Фортеця</a:t>
            </a:r>
            <a:r>
              <a:rPr lang="ru-RU" dirty="0"/>
              <a:t>), </a:t>
            </a:r>
            <a:r>
              <a:rPr lang="ru-RU" dirty="0" err="1"/>
              <a:t>слов’яни</a:t>
            </a:r>
            <a:r>
              <a:rPr lang="ru-RU" dirty="0"/>
              <a:t> — </a:t>
            </a:r>
            <a:r>
              <a:rPr lang="ru-RU" dirty="0" err="1"/>
              <a:t>Київ</a:t>
            </a:r>
            <a:r>
              <a:rPr lang="ru-RU" dirty="0"/>
              <a:t>. </a:t>
            </a:r>
          </a:p>
          <a:p>
            <a:r>
              <a:rPr lang="ru-RU" sz="1800" dirty="0"/>
              <a:t>Від VIII ст. </a:t>
            </a:r>
            <a:r>
              <a:rPr lang="ru-RU" sz="1800" dirty="0" err="1"/>
              <a:t>київ</a:t>
            </a:r>
            <a:r>
              <a:rPr lang="ru-RU" sz="1800" dirty="0"/>
              <a:t> </a:t>
            </a:r>
            <a:r>
              <a:rPr lang="ru-RU" sz="1800" dirty="0" err="1"/>
              <a:t>відомий</a:t>
            </a:r>
            <a:r>
              <a:rPr lang="ru-RU" sz="1800" dirty="0"/>
              <a:t> як </a:t>
            </a:r>
            <a:r>
              <a:rPr lang="ru-RU" sz="1800" dirty="0" err="1"/>
              <a:t>політичний</a:t>
            </a:r>
            <a:r>
              <a:rPr lang="ru-RU" sz="1800" dirty="0"/>
              <a:t> центр </a:t>
            </a:r>
            <a:r>
              <a:rPr lang="ru-RU" sz="1800" dirty="0" err="1"/>
              <a:t>слов’янських</a:t>
            </a:r>
            <a:r>
              <a:rPr lang="ru-RU" sz="1800" dirty="0"/>
              <a:t> племен на </a:t>
            </a:r>
            <a:r>
              <a:rPr lang="ru-RU" sz="1800" dirty="0" err="1"/>
              <a:t>чолі</a:t>
            </a:r>
            <a:r>
              <a:rPr lang="ru-RU" sz="1800" dirty="0"/>
              <a:t> </a:t>
            </a:r>
            <a:r>
              <a:rPr lang="ru-RU" sz="1800" dirty="0" err="1"/>
              <a:t>із</a:t>
            </a:r>
            <a:r>
              <a:rPr lang="ru-RU" sz="1800" dirty="0"/>
              <a:t> полянами,;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IX ст. — як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столиця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русів</a:t>
            </a:r>
            <a:r>
              <a:rPr lang="ru-RU" sz="2000" dirty="0"/>
              <a:t>.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C2B8565-C9A8-419E-AE45-5A560A588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70DE6-9A64-43BD-970D-50E88308077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9523A7-F3A8-4B3C-B86F-F40933AAC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117" y="1068435"/>
            <a:ext cx="3466339" cy="475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35023"/>
      </p:ext>
    </p:extLst>
  </p:cSld>
  <p:clrMapOvr>
    <a:masterClrMapping/>
  </p:clrMapOvr>
  <p:transition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5730660-13CD-4A89-AA6E-04C0FF37A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618067"/>
            <a:ext cx="6859984" cy="173081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990000"/>
                </a:solidFill>
              </a:rPr>
              <a:t>Особливості захисних механізмів від тиранії в Русі-Україні</a:t>
            </a:r>
            <a:endParaRPr lang="ru-RU" b="1" dirty="0">
              <a:solidFill>
                <a:srgbClr val="99000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A05FD6-7862-4790-B167-5CE1B938B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584" y="2487168"/>
            <a:ext cx="3168352" cy="3447288"/>
          </a:xfrm>
        </p:spPr>
        <p:txBody>
          <a:bodyPr>
            <a:normAutofit fontScale="55000" lnSpcReduction="20000"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Демократичні  (вічові) традиції </a:t>
            </a:r>
          </a:p>
          <a:p>
            <a:pPr marL="0" indent="0">
              <a:buNone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Х-ХІІІ ст.;</a:t>
            </a:r>
          </a:p>
          <a:p>
            <a:pPr marL="0" indent="0">
              <a:buNone/>
            </a:pP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виборність та ієрархія влади;</a:t>
            </a:r>
          </a:p>
          <a:p>
            <a:pPr marL="0" indent="0">
              <a:buNone/>
            </a:pP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територіальна організації влади </a:t>
            </a:r>
          </a:p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7A5AF89-3CE8-460E-BA47-36AE3D6CE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36096" y="2487168"/>
            <a:ext cx="3024336" cy="3447288"/>
          </a:xfrm>
        </p:spPr>
        <p:txBody>
          <a:bodyPr>
            <a:normAutofit fontScale="55000" lnSpcReduction="20000"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Судова система:  державні( княжий апеляційний)суди ; приватні(вотчинні); церковні суди</a:t>
            </a:r>
          </a:p>
          <a:p>
            <a:pPr marL="0" indent="0">
              <a:buNone/>
            </a:pP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Повага людської гідності, як базису прав людини в майбутньому: </a:t>
            </a:r>
          </a:p>
          <a:p>
            <a:pPr marL="0" indent="0">
              <a:buNone/>
            </a:pPr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мучення, калічення, смертної кари, шанобливе ставлення до жінки</a:t>
            </a:r>
          </a:p>
          <a:p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58C5CC4-B1BF-4532-80A9-A7E9E1878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70DE6-9A64-43BD-970D-50E88308077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D76F99-B00A-4413-88F3-0EE0046A1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747" y="2735279"/>
            <a:ext cx="1344334" cy="295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76097"/>
      </p:ext>
    </p:extLst>
  </p:cSld>
  <p:clrMapOvr>
    <a:masterClrMapping/>
  </p:clrMapOvr>
  <p:transition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9F392F-9241-4EF5-952B-FAAE9AA9C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Міфи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живлять</a:t>
            </a:r>
            <a:r>
              <a:rPr lang="ru-RU" b="1" dirty="0"/>
              <a:t> </a:t>
            </a:r>
            <a:r>
              <a:rPr lang="ru-RU" b="1" dirty="0" err="1"/>
              <a:t>рашизм</a:t>
            </a:r>
            <a:endParaRPr lang="ru-RU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D740D1-F264-4188-A7D5-FD51AE879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6868" y="2348880"/>
            <a:ext cx="3337560" cy="885915"/>
          </a:xfrm>
          <a:solidFill>
            <a:schemeClr val="accent1"/>
          </a:solidFill>
        </p:spPr>
        <p:txBody>
          <a:bodyPr/>
          <a:lstStyle/>
          <a:p>
            <a:r>
              <a:rPr lang="uk-UA" b="1" dirty="0">
                <a:solidFill>
                  <a:schemeClr val="tx1"/>
                </a:solidFill>
              </a:rPr>
              <a:t>І міф - «єдність трьох народів»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21C362-F5B4-47C0-B099-9FFB413AA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5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uk-UA" dirty="0"/>
          </a:p>
          <a:p>
            <a:pPr marL="0" indent="0" algn="ctr">
              <a:buNone/>
            </a:pPr>
            <a:r>
              <a:rPr lang="uk-UA" b="1" dirty="0"/>
              <a:t>ІІ міф- про суверенітет московії від </a:t>
            </a:r>
          </a:p>
          <a:p>
            <a:pPr marL="0" indent="0" algn="ctr">
              <a:buNone/>
            </a:pPr>
            <a:r>
              <a:rPr lang="uk-UA" b="1" dirty="0"/>
              <a:t>Золотої Орди</a:t>
            </a:r>
          </a:p>
          <a:p>
            <a:pPr marL="0" indent="0">
              <a:buNone/>
            </a:pPr>
            <a:r>
              <a:rPr lang="uk-UA" b="1" dirty="0"/>
              <a:t>ІІІ міф - москва –</a:t>
            </a:r>
          </a:p>
          <a:p>
            <a:pPr marL="0" indent="0" algn="ctr">
              <a:buNone/>
            </a:pPr>
            <a:r>
              <a:rPr lang="uk-UA" b="1" dirty="0"/>
              <a:t>ІІІ Рим</a:t>
            </a:r>
            <a:endParaRPr lang="ru-RU" b="1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AE758DC-BAA1-4E4C-99F3-2F4B2B9600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1832" y="2348880"/>
            <a:ext cx="3337560" cy="885915"/>
          </a:xfrm>
        </p:spPr>
        <p:txBody>
          <a:bodyPr/>
          <a:lstStyle/>
          <a:p>
            <a:r>
              <a:rPr lang="uk-UA" sz="3200" b="1" dirty="0">
                <a:solidFill>
                  <a:schemeClr val="tx1"/>
                </a:solidFill>
              </a:rPr>
              <a:t>        Наслідки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577AAE-829E-40DB-9C7A-016C379A5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4034624" cy="2706624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/>
              <a:t>Присвоєння історичної спадщини, її фальсифікація</a:t>
            </a:r>
          </a:p>
          <a:p>
            <a:r>
              <a:rPr lang="uk-UA" b="1" dirty="0"/>
              <a:t>Зомбування свідомості росіян</a:t>
            </a:r>
          </a:p>
          <a:p>
            <a:r>
              <a:rPr lang="uk-UA" b="1" dirty="0"/>
              <a:t>Поява різних теорій, наприклад, євразійської  (Лев </a:t>
            </a:r>
            <a:r>
              <a:rPr lang="uk-UA" b="1" dirty="0" err="1"/>
              <a:t>Гумільов</a:t>
            </a:r>
            <a:r>
              <a:rPr lang="uk-UA" b="1" dirty="0"/>
              <a:t>)</a:t>
            </a:r>
            <a:endParaRPr lang="ru-RU" b="1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BA7EDA-4DC6-42BD-A052-0CE1208CA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8B6FDB-A3A7-4F6A-A392-7DB0A90A38C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208370"/>
      </p:ext>
    </p:extLst>
  </p:cSld>
  <p:clrMapOvr>
    <a:masterClrMapping/>
  </p:clrMapOvr>
  <p:transition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24BD73-C8B0-43A2-B202-07EA087A2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5" y="764705"/>
            <a:ext cx="3632202" cy="79208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5751A5-BEB0-49E0-921E-D2728D6054B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2" r="29612"/>
          <a:stretch>
            <a:fillRect/>
          </a:stretch>
        </p:blipFill>
        <p:spPr>
          <a:xfrm>
            <a:off x="4809067" y="836712"/>
            <a:ext cx="3507348" cy="498835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3A596A94-A05E-46B4-805A-59A3C85AE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7585" y="764705"/>
            <a:ext cx="3744416" cy="5256583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uk-UA" sz="4800" b="1" dirty="0"/>
              <a:t>Шапка Мономаха чи…</a:t>
            </a:r>
          </a:p>
          <a:p>
            <a:r>
              <a:rPr lang="uk-UA" sz="4800" b="1" dirty="0"/>
              <a:t> тюбетєйка Узбек-хана?</a:t>
            </a:r>
            <a:endParaRPr lang="ru-RU" sz="4800" b="1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073BB7-61DB-4985-AB44-53BBA8CC5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BFD18-8347-48BB-81E4-8C17085CBF2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550135"/>
      </p:ext>
    </p:extLst>
  </p:cSld>
  <p:clrMapOvr>
    <a:masterClrMapping/>
  </p:clrMapOvr>
  <p:transition>
    <p:pull dir="r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6514</TotalTime>
  <Words>783</Words>
  <Application>Microsoft Office PowerPoint</Application>
  <PresentationFormat>Экран (4:3)</PresentationFormat>
  <Paragraphs>117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   Націєформуючий характер шкільного курсу «Історія України» :  реалії та виклики </vt:lpstr>
      <vt:lpstr>Презентация PowerPoint</vt:lpstr>
      <vt:lpstr>Презентация PowerPoint</vt:lpstr>
      <vt:lpstr>Основні складові історичної свідомості </vt:lpstr>
      <vt:lpstr>       М. Грушевський про Русь-Україну в   « Звичайній схемі « русської» історії …»</vt:lpstr>
      <vt:lpstr>Першим поселенням на території Києва була кирилівська стоянка, що датується епохою пізнього палеоліту (40 тисяч років до н. е.).  У IV— III тисячоліттях до н. е. на сусідньому пагорбі існувало поселення трипільців </vt:lpstr>
      <vt:lpstr>Особливості захисних механізмів від тиранії в Русі-Україні</vt:lpstr>
      <vt:lpstr>Міфи, які живлять рашизм</vt:lpstr>
      <vt:lpstr>Презентация PowerPoint</vt:lpstr>
      <vt:lpstr> </vt:lpstr>
      <vt:lpstr>Гривна князя Володимира ІХ ст.</vt:lpstr>
      <vt:lpstr>Повалення монгольського іга</vt:lpstr>
      <vt:lpstr>« Київська Русь» і «довге ХІХ ст.»</vt:lpstr>
      <vt:lpstr>Критерії добору текстів історичних документів для роботи на уроці</vt:lpstr>
      <vt:lpstr> Перелік подій, об’єктів, джерел   в програмі-  не вичерпний!!!!! ( із оновленої програми з історії 6-11 кл.)                                       Додайте свої! 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user1</cp:lastModifiedBy>
  <cp:revision>773</cp:revision>
  <dcterms:created xsi:type="dcterms:W3CDTF">2015-02-04T10:00:19Z</dcterms:created>
  <dcterms:modified xsi:type="dcterms:W3CDTF">2022-12-27T12:23:52Z</dcterms:modified>
</cp:coreProperties>
</file>